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3" r:id="rId4"/>
    <p:sldId id="271" r:id="rId5"/>
    <p:sldId id="267" r:id="rId6"/>
    <p:sldId id="266" r:id="rId7"/>
    <p:sldId id="265" r:id="rId8"/>
    <p:sldId id="268" r:id="rId9"/>
    <p:sldId id="270" r:id="rId10"/>
    <p:sldId id="264" r:id="rId11"/>
    <p:sldId id="269" r:id="rId12"/>
    <p:sldId id="259" r:id="rId13"/>
    <p:sldId id="260" r:id="rId14"/>
    <p:sldId id="261"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FF09C7-1BD9-4382-BF3C-7B96A135E0F4}" type="datetimeFigureOut">
              <a:rPr lang="en-US" smtClean="0"/>
              <a:t>6/5/2012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01D2CC-FD6D-4192-9E94-74AAFB52E26E}" type="slidenum">
              <a:rPr lang="en-US" smtClean="0"/>
              <a:t>‹#›</a:t>
            </a:fld>
            <a:endParaRPr lang="en-US" dirty="0"/>
          </a:p>
        </p:txBody>
      </p:sp>
    </p:spTree>
    <p:extLst>
      <p:ext uri="{BB962C8B-B14F-4D97-AF65-F5344CB8AC3E}">
        <p14:creationId xmlns:p14="http://schemas.microsoft.com/office/powerpoint/2010/main" val="4070025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ala.org/ala/emiert/corettascottkingbookawards/corettascott.htm"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schoollibraryjournal.com/"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www.ala.org/ala/yalsa/yalsa.htm"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01D2CC-FD6D-4192-9E94-74AAFB52E26E}" type="slidenum">
              <a:rPr lang="en-US" smtClean="0"/>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From her website: http://www.jacquelinewoodson.com/alaga.shtml</a:t>
            </a:r>
            <a:endParaRPr lang="en-US" dirty="0"/>
          </a:p>
        </p:txBody>
      </p:sp>
      <p:sp>
        <p:nvSpPr>
          <p:cNvPr id="4" name="Slide Number Placeholder 3"/>
          <p:cNvSpPr>
            <a:spLocks noGrp="1"/>
          </p:cNvSpPr>
          <p:nvPr>
            <p:ph type="sldNum" sz="quarter" idx="10"/>
          </p:nvPr>
        </p:nvSpPr>
        <p:spPr/>
        <p:txBody>
          <a:bodyPr/>
          <a:lstStyle/>
          <a:p>
            <a:fld id="{4201D2CC-FD6D-4192-9E94-74AAFB52E26E}" type="slidenum">
              <a:rPr lang="en-US" smtClean="0"/>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Woodson often writes about difficult issues that young people face and characters who feel out of place.</a:t>
            </a:r>
            <a:endParaRPr lang="en-US" dirty="0"/>
          </a:p>
        </p:txBody>
      </p:sp>
      <p:sp>
        <p:nvSpPr>
          <p:cNvPr id="4" name="Slide Number Placeholder 3"/>
          <p:cNvSpPr>
            <a:spLocks noGrp="1"/>
          </p:cNvSpPr>
          <p:nvPr>
            <p:ph type="sldNum" sz="quarter" idx="10"/>
          </p:nvPr>
        </p:nvSpPr>
        <p:spPr/>
        <p:txBody>
          <a:bodyPr/>
          <a:lstStyle/>
          <a:p>
            <a:fld id="{4201D2CC-FD6D-4192-9E94-74AAFB52E26E}" type="slidenum">
              <a:rPr lang="en-US" smtClean="0"/>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Coretta Scott King Book Award is presented annually by the Coretta Scott King Committee of the American Library Association's Ethnic Multicultural Information Exchange Round Table (EMIERT). The award (or awards) is given to an African American author and an African American illustrator for an outstandingly inspirational and educational contribution. The books promote understanding and appreciation of the culture of all peoples and their contribution to the realization of the American dream. The Award is further designed to commemorate the life and works of Dr. Martin Luther King Jr. and to honor Mrs. Coretta Scott King for her courage and determination to continue the work for peace and world brotherhood. </a:t>
            </a:r>
            <a:r>
              <a:rPr lang="en-US" i="1" dirty="0" smtClean="0"/>
              <a:t>(copied from the </a:t>
            </a:r>
            <a:r>
              <a:rPr lang="en-US" i="1" dirty="0" smtClean="0">
                <a:hlinkClick r:id="rId3"/>
              </a:rPr>
              <a:t>ALA website</a:t>
            </a:r>
            <a:r>
              <a:rPr lang="en-US" i="1" dirty="0" smtClean="0"/>
              <a:t>)</a:t>
            </a:r>
            <a:endParaRPr lang="en-US" dirty="0" smtClean="0"/>
          </a:p>
          <a:p>
            <a:r>
              <a:rPr lang="en-US" dirty="0" smtClean="0"/>
              <a:t>ALA Best Book for Young Adults</a:t>
            </a:r>
          </a:p>
          <a:p>
            <a:r>
              <a:rPr lang="en-US" dirty="0" smtClean="0"/>
              <a:t>Sequoyah Book Award Master List, Young Adult Category</a:t>
            </a:r>
          </a:p>
          <a:p>
            <a:r>
              <a:rPr lang="en-US" dirty="0" smtClean="0"/>
              <a:t>2003-2004 Sunshine State Master List (grades 6-8)</a:t>
            </a:r>
          </a:p>
          <a:p>
            <a:r>
              <a:rPr lang="en-US" dirty="0" smtClean="0"/>
              <a:t>2003-2004 Georgia Children’s Book Award nominee</a:t>
            </a:r>
          </a:p>
          <a:p>
            <a:endParaRPr lang="en-US" dirty="0" smtClean="0"/>
          </a:p>
          <a:p>
            <a:endParaRPr lang="en-US" dirty="0" smtClean="0"/>
          </a:p>
          <a:p>
            <a:r>
              <a:rPr lang="en-US" dirty="0" smtClean="0"/>
              <a:t>Became a mini-series</a:t>
            </a:r>
            <a:endParaRPr lang="en-US" dirty="0"/>
          </a:p>
        </p:txBody>
      </p:sp>
      <p:sp>
        <p:nvSpPr>
          <p:cNvPr id="4" name="Slide Number Placeholder 3"/>
          <p:cNvSpPr>
            <a:spLocks noGrp="1"/>
          </p:cNvSpPr>
          <p:nvPr>
            <p:ph type="sldNum" sz="quarter" idx="10"/>
          </p:nvPr>
        </p:nvSpPr>
        <p:spPr/>
        <p:txBody>
          <a:bodyPr/>
          <a:lstStyle/>
          <a:p>
            <a:fld id="{4201D2CC-FD6D-4192-9E94-74AAFB52E26E}" type="slidenum">
              <a:rPr lang="en-US" smtClean="0"/>
              <a:t>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Newbery Medal was named for eighteenth-century British bookseller John Newbery. It is awarded annually by the Association for Library Service to Children, a division of the American Library Association, to the author of the most distinguished contribution to American literature for children.</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Robert Kirsch, whose idea became the inspiration for the Los Angeles Times Book Prizes, was the newspaper’s book critic from 1952 until his death in 1980. In addition to writing criticism, Kirsch was a novelist, editor and teacher.</a:t>
            </a:r>
          </a:p>
          <a:p>
            <a:endParaRPr lang="en-US" dirty="0"/>
          </a:p>
        </p:txBody>
      </p:sp>
      <p:sp>
        <p:nvSpPr>
          <p:cNvPr id="4" name="Slide Number Placeholder 3"/>
          <p:cNvSpPr>
            <a:spLocks noGrp="1"/>
          </p:cNvSpPr>
          <p:nvPr>
            <p:ph type="sldNum" sz="quarter" idx="10"/>
          </p:nvPr>
        </p:nvSpPr>
        <p:spPr/>
        <p:txBody>
          <a:bodyPr/>
          <a:lstStyle/>
          <a:p>
            <a:fld id="{4201D2CC-FD6D-4192-9E94-74AAFB52E26E}" type="slidenum">
              <a:rPr lang="en-US" smtClean="0"/>
              <a:t>9</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2006 Margaret A. Edwards Award honoring her outstanding lifetime contribution to writing for teens. </a:t>
            </a:r>
          </a:p>
          <a:p>
            <a:r>
              <a:rPr lang="en-US" dirty="0" smtClean="0"/>
              <a:t>The Margaret A. Edwards Award, established in 1988, honors an author, as well as a specific body of his or her work, that have been popular over a period of time. The annual award is administered by YALSA and sponsored by </a:t>
            </a:r>
            <a:r>
              <a:rPr lang="en-US" dirty="0" smtClean="0">
                <a:hlinkClick r:id="rId3"/>
              </a:rPr>
              <a:t>School Library Journal</a:t>
            </a:r>
            <a:r>
              <a:rPr lang="en-US" dirty="0" smtClean="0"/>
              <a:t> magazine. It recognizes an author's work in helping adolescents become aware of themselves and addressing questions about their role and importance in relationships, society, and in the world.</a:t>
            </a:r>
            <a:r>
              <a:rPr lang="en-US" i="1" dirty="0" smtClean="0"/>
              <a:t> (copied from the </a:t>
            </a:r>
            <a:r>
              <a:rPr lang="en-US" i="1" dirty="0" err="1" smtClean="0">
                <a:hlinkClick r:id="rId4"/>
              </a:rPr>
              <a:t>The</a:t>
            </a:r>
            <a:r>
              <a:rPr lang="en-US" i="1" dirty="0" smtClean="0">
                <a:hlinkClick r:id="rId4"/>
              </a:rPr>
              <a:t> American Library Association website</a:t>
            </a:r>
            <a:r>
              <a:rPr lang="en-US" i="1" dirty="0" smtClean="0"/>
              <a:t>)</a:t>
            </a:r>
            <a:endParaRPr lang="en-US" dirty="0"/>
          </a:p>
        </p:txBody>
      </p:sp>
      <p:sp>
        <p:nvSpPr>
          <p:cNvPr id="4" name="Slide Number Placeholder 3"/>
          <p:cNvSpPr>
            <a:spLocks noGrp="1"/>
          </p:cNvSpPr>
          <p:nvPr>
            <p:ph type="sldNum" sz="quarter" idx="10"/>
          </p:nvPr>
        </p:nvSpPr>
        <p:spPr/>
        <p:txBody>
          <a:bodyPr/>
          <a:lstStyle/>
          <a:p>
            <a:fld id="{4201D2CC-FD6D-4192-9E94-74AAFB52E26E}" type="slidenum">
              <a:rPr lang="en-US" smtClean="0"/>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2234158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262945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4292746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251724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239506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3040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4122728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4030977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292663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2216245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B3C34D-5362-44AE-A686-6CD72127C042}" type="datetimeFigureOut">
              <a:rPr lang="en-US" smtClean="0"/>
              <a:pPr/>
              <a:t>6/5/2012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800507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B3C34D-5362-44AE-A686-6CD72127C042}" type="datetimeFigureOut">
              <a:rPr lang="en-US" smtClean="0"/>
              <a:pPr/>
              <a:t>6/5/2012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9B3800-09E3-47D7-9C6A-16856B4B7738}" type="slidenum">
              <a:rPr lang="en-US" smtClean="0"/>
              <a:pPr/>
              <a:t>‹#›</a:t>
            </a:fld>
            <a:endParaRPr lang="en-US" dirty="0"/>
          </a:p>
        </p:txBody>
      </p:sp>
    </p:spTree>
    <p:extLst>
      <p:ext uri="{BB962C8B-B14F-4D97-AF65-F5344CB8AC3E}">
        <p14:creationId xmlns:p14="http://schemas.microsoft.com/office/powerpoint/2010/main" val="3746685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teachingbooks.net/author_collection.cgi?id=50&amp;a=1"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KfGBtIG6CgM" TargetMode="External"/><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8.jpeg"/><Relationship Id="rId4" Type="http://schemas.openxmlformats.org/officeDocument/2006/relationships/image" Target="../media/image7.gif"/></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rPr>
              <a:t>Author Study:</a:t>
            </a:r>
            <a:br>
              <a:rPr lang="en-US" dirty="0" smtClean="0">
                <a:solidFill>
                  <a:schemeClr val="bg1"/>
                </a:solidFill>
              </a:rPr>
            </a:br>
            <a:r>
              <a:rPr lang="en-US" dirty="0" smtClean="0">
                <a:solidFill>
                  <a:schemeClr val="bg1"/>
                </a:solidFill>
              </a:rPr>
              <a:t>Jacqueline Woodson</a:t>
            </a:r>
            <a:endParaRPr lang="en-US" dirty="0">
              <a:solidFill>
                <a:schemeClr val="bg1"/>
              </a:solidFill>
            </a:endParaRPr>
          </a:p>
        </p:txBody>
      </p:sp>
      <p:sp>
        <p:nvSpPr>
          <p:cNvPr id="3" name="Subtitle 2"/>
          <p:cNvSpPr>
            <a:spLocks noGrp="1"/>
          </p:cNvSpPr>
          <p:nvPr>
            <p:ph type="subTitle" idx="1"/>
          </p:nvPr>
        </p:nvSpPr>
        <p:spPr/>
        <p:txBody>
          <a:bodyPr/>
          <a:lstStyle/>
          <a:p>
            <a:r>
              <a:rPr lang="en-US" dirty="0" smtClean="0">
                <a:solidFill>
                  <a:schemeClr val="bg1"/>
                </a:solidFill>
              </a:rPr>
              <a:t>Deidre Oates</a:t>
            </a:r>
          </a:p>
          <a:p>
            <a:r>
              <a:rPr lang="en-US" dirty="0" smtClean="0">
                <a:solidFill>
                  <a:schemeClr val="bg1"/>
                </a:solidFill>
              </a:rPr>
              <a:t>Tim West</a:t>
            </a:r>
            <a:endParaRPr lang="en-US" dirty="0">
              <a:solidFill>
                <a:schemeClr val="bg1"/>
              </a:solidFill>
            </a:endParaRPr>
          </a:p>
        </p:txBody>
      </p:sp>
    </p:spTree>
    <p:extLst>
      <p:ext uri="{BB962C8B-B14F-4D97-AF65-F5344CB8AC3E}">
        <p14:creationId xmlns:p14="http://schemas.microsoft.com/office/powerpoint/2010/main" val="722876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914400"/>
            <a:ext cx="8534400" cy="1143000"/>
          </a:xfrm>
        </p:spPr>
        <p:txBody>
          <a:bodyPr>
            <a:noAutofit/>
          </a:bodyPr>
          <a:lstStyle/>
          <a:p>
            <a:r>
              <a:rPr lang="en-US" sz="3600" dirty="0" smtClean="0">
                <a:solidFill>
                  <a:schemeClr val="bg1"/>
                </a:solidFill>
              </a:rPr>
              <a:t>Jacqueline Woodson Reads from Show Way</a:t>
            </a:r>
            <a:endParaRPr lang="en-US" sz="3600" dirty="0">
              <a:solidFill>
                <a:schemeClr val="bg1"/>
              </a:solidFill>
            </a:endParaRPr>
          </a:p>
        </p:txBody>
      </p:sp>
      <p:sp>
        <p:nvSpPr>
          <p:cNvPr id="7" name="Rectangle 6"/>
          <p:cNvSpPr/>
          <p:nvPr/>
        </p:nvSpPr>
        <p:spPr>
          <a:xfrm>
            <a:off x="2971800" y="5257800"/>
            <a:ext cx="3429000" cy="369332"/>
          </a:xfrm>
          <a:prstGeom prst="rect">
            <a:avLst/>
          </a:prstGeom>
        </p:spPr>
        <p:txBody>
          <a:bodyPr wrap="square">
            <a:spAutoFit/>
          </a:bodyPr>
          <a:lstStyle/>
          <a:p>
            <a:r>
              <a:rPr lang="en-US" dirty="0" smtClean="0">
                <a:solidFill>
                  <a:schemeClr val="bg1"/>
                </a:solidFill>
                <a:hlinkClick r:id="rId2"/>
              </a:rPr>
              <a:t>Meet the Author Program</a:t>
            </a:r>
            <a:endParaRPr lang="en-US" dirty="0">
              <a:solidFill>
                <a:schemeClr val="bg1"/>
              </a:solidFill>
            </a:endParaRPr>
          </a:p>
        </p:txBody>
      </p:sp>
      <p:pic>
        <p:nvPicPr>
          <p:cNvPr id="8" name="Picture 7" descr="teachingbooks.bmp"/>
          <p:cNvPicPr>
            <a:picLocks noChangeAspect="1"/>
          </p:cNvPicPr>
          <p:nvPr/>
        </p:nvPicPr>
        <p:blipFill>
          <a:blip r:embed="rId3" cstate="print"/>
          <a:stretch>
            <a:fillRect/>
          </a:stretch>
        </p:blipFill>
        <p:spPr>
          <a:xfrm>
            <a:off x="2514600" y="2057400"/>
            <a:ext cx="3924229" cy="2943173"/>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2800" dirty="0" smtClean="0">
                <a:solidFill>
                  <a:schemeClr val="bg1"/>
                </a:solidFill>
              </a:rPr>
              <a:t>Margaret A. Edwards Award for lifetime achievement in writing for young adults.</a:t>
            </a:r>
            <a:endParaRPr lang="en-US" sz="2800" dirty="0">
              <a:solidFill>
                <a:schemeClr val="bg1"/>
              </a:solidFill>
            </a:endParaRPr>
          </a:p>
        </p:txBody>
      </p:sp>
      <p:pic>
        <p:nvPicPr>
          <p:cNvPr id="8" name="Picture 7" descr="Margaret-A_Edwards-Award.jpg"/>
          <p:cNvPicPr>
            <a:picLocks noChangeAspect="1"/>
          </p:cNvPicPr>
          <p:nvPr/>
        </p:nvPicPr>
        <p:blipFill>
          <a:blip r:embed="rId3" cstate="print"/>
          <a:stretch>
            <a:fillRect/>
          </a:stretch>
        </p:blipFill>
        <p:spPr>
          <a:xfrm>
            <a:off x="0" y="1752600"/>
            <a:ext cx="3886200" cy="3886200"/>
          </a:xfrm>
          <a:prstGeom prst="ellipse">
            <a:avLst/>
          </a:prstGeom>
          <a:ln>
            <a:noFill/>
          </a:ln>
          <a:effectLst>
            <a:softEdge rad="112500"/>
          </a:effectLst>
        </p:spPr>
      </p:pic>
      <p:sp>
        <p:nvSpPr>
          <p:cNvPr id="11" name="TextBox 10"/>
          <p:cNvSpPr txBox="1"/>
          <p:nvPr/>
        </p:nvSpPr>
        <p:spPr>
          <a:xfrm>
            <a:off x="3962400" y="1752600"/>
            <a:ext cx="5181600" cy="3693319"/>
          </a:xfrm>
          <a:prstGeom prst="rect">
            <a:avLst/>
          </a:prstGeom>
          <a:noFill/>
        </p:spPr>
        <p:txBody>
          <a:bodyPr wrap="square" rtlCol="0">
            <a:spAutoFit/>
          </a:bodyPr>
          <a:lstStyle/>
          <a:p>
            <a:pPr>
              <a:buFont typeface="Wingdings" pitchFamily="2" charset="2"/>
              <a:buChar char="v"/>
            </a:pPr>
            <a:endParaRPr lang="en-US" b="1" dirty="0" smtClean="0">
              <a:solidFill>
                <a:schemeClr val="bg1"/>
              </a:solidFill>
            </a:endParaRPr>
          </a:p>
          <a:p>
            <a:pPr>
              <a:buFont typeface="Wingdings" pitchFamily="2" charset="2"/>
              <a:buChar char="v"/>
            </a:pPr>
            <a:r>
              <a:rPr lang="en-US" b="1" dirty="0" smtClean="0">
                <a:solidFill>
                  <a:schemeClr val="bg1"/>
                </a:solidFill>
              </a:rPr>
              <a:t> </a:t>
            </a:r>
            <a:r>
              <a:rPr lang="en-US" sz="2400" b="1" dirty="0" smtClean="0">
                <a:solidFill>
                  <a:schemeClr val="bg1"/>
                </a:solidFill>
              </a:rPr>
              <a:t>I Hadn’t Meant to Tell You This</a:t>
            </a:r>
          </a:p>
          <a:p>
            <a:endParaRPr lang="en-US" sz="2400" b="1" dirty="0" smtClean="0">
              <a:solidFill>
                <a:schemeClr val="bg1"/>
              </a:solidFill>
            </a:endParaRPr>
          </a:p>
          <a:p>
            <a:pPr>
              <a:buFont typeface="Wingdings" pitchFamily="2" charset="2"/>
              <a:buChar char="v"/>
            </a:pPr>
            <a:r>
              <a:rPr lang="en-US" sz="2400" b="1" dirty="0" smtClean="0">
                <a:solidFill>
                  <a:schemeClr val="bg1"/>
                </a:solidFill>
              </a:rPr>
              <a:t> Lena</a:t>
            </a:r>
          </a:p>
          <a:p>
            <a:endParaRPr lang="en-US" sz="2400" b="1" dirty="0" smtClean="0">
              <a:solidFill>
                <a:schemeClr val="bg1"/>
              </a:solidFill>
            </a:endParaRPr>
          </a:p>
          <a:p>
            <a:pPr>
              <a:buFont typeface="Wingdings" pitchFamily="2" charset="2"/>
              <a:buChar char="v"/>
            </a:pPr>
            <a:r>
              <a:rPr lang="en-US" sz="2400" b="1" dirty="0" smtClean="0">
                <a:solidFill>
                  <a:schemeClr val="bg1"/>
                </a:solidFill>
              </a:rPr>
              <a:t> From the Notebooks of Melanin Sun</a:t>
            </a:r>
          </a:p>
          <a:p>
            <a:endParaRPr lang="en-US" sz="2400" b="1" dirty="0" smtClean="0">
              <a:solidFill>
                <a:schemeClr val="bg1"/>
              </a:solidFill>
            </a:endParaRPr>
          </a:p>
          <a:p>
            <a:pPr>
              <a:buFont typeface="Wingdings" pitchFamily="2" charset="2"/>
              <a:buChar char="v"/>
            </a:pPr>
            <a:r>
              <a:rPr lang="en-US" sz="2400" b="1" dirty="0" smtClean="0">
                <a:solidFill>
                  <a:schemeClr val="bg1"/>
                </a:solidFill>
              </a:rPr>
              <a:t> If You Come Softly</a:t>
            </a:r>
          </a:p>
          <a:p>
            <a:endParaRPr lang="en-US" sz="2400" b="1" dirty="0" smtClean="0">
              <a:solidFill>
                <a:schemeClr val="bg1"/>
              </a:solidFill>
            </a:endParaRPr>
          </a:p>
          <a:p>
            <a:pPr>
              <a:buFont typeface="Wingdings" pitchFamily="2" charset="2"/>
              <a:buChar char="v"/>
            </a:pPr>
            <a:r>
              <a:rPr lang="en-US" sz="2400" b="1" dirty="0" smtClean="0">
                <a:solidFill>
                  <a:schemeClr val="bg1"/>
                </a:solidFill>
              </a:rPr>
              <a:t> Miracle’s Boys</a:t>
            </a:r>
            <a:endParaRPr lang="en-US" sz="2400"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Jacqueline Woodson</a:t>
            </a:r>
            <a:endParaRPr lang="en-US" dirty="0">
              <a:solidFill>
                <a:schemeClr val="bg1"/>
              </a:solidFill>
            </a:endParaRPr>
          </a:p>
        </p:txBody>
      </p:sp>
      <p:sp>
        <p:nvSpPr>
          <p:cNvPr id="3" name="Content Placeholder 2"/>
          <p:cNvSpPr>
            <a:spLocks noGrp="1"/>
          </p:cNvSpPr>
          <p:nvPr>
            <p:ph idx="1"/>
          </p:nvPr>
        </p:nvSpPr>
        <p:spPr/>
        <p:txBody>
          <a:bodyPr/>
          <a:lstStyle/>
          <a:p>
            <a:pPr algn="ctr"/>
            <a:r>
              <a:rPr lang="en-US" dirty="0" smtClean="0">
                <a:solidFill>
                  <a:schemeClr val="bg1"/>
                </a:solidFill>
              </a:rPr>
              <a:t>Trends and common themes</a:t>
            </a:r>
          </a:p>
          <a:p>
            <a:pPr algn="ctr"/>
            <a:r>
              <a:rPr lang="en-US" dirty="0" smtClean="0">
                <a:solidFill>
                  <a:schemeClr val="bg1"/>
                </a:solidFill>
              </a:rPr>
              <a:t>African-American history and culture.</a:t>
            </a:r>
          </a:p>
          <a:p>
            <a:pPr algn="ctr"/>
            <a:r>
              <a:rPr lang="en-US" dirty="0" smtClean="0">
                <a:solidFill>
                  <a:schemeClr val="bg1"/>
                </a:solidFill>
              </a:rPr>
              <a:t>Family (picnic) </a:t>
            </a:r>
          </a:p>
          <a:p>
            <a:pPr algn="ctr"/>
            <a:r>
              <a:rPr lang="en-US" dirty="0" smtClean="0">
                <a:solidFill>
                  <a:schemeClr val="bg1"/>
                </a:solidFill>
              </a:rPr>
              <a:t>Struggles (coping with death of a family member, foster care, war, slavery, breaking racial barriers)</a:t>
            </a:r>
          </a:p>
          <a:p>
            <a:pPr marL="0" indent="0" algn="ctr">
              <a:buNone/>
            </a:pPr>
            <a:endParaRPr lang="en-US" dirty="0" smtClean="0">
              <a:solidFill>
                <a:schemeClr val="bg1"/>
              </a:solidFill>
            </a:endParaRPr>
          </a:p>
        </p:txBody>
      </p:sp>
    </p:spTree>
    <p:extLst>
      <p:ext uri="{BB962C8B-B14F-4D97-AF65-F5344CB8AC3E}">
        <p14:creationId xmlns:p14="http://schemas.microsoft.com/office/powerpoint/2010/main" val="34367628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Jacqueline Woodson</a:t>
            </a:r>
            <a:endParaRPr lang="en-US" dirty="0">
              <a:solidFill>
                <a:schemeClr val="bg1"/>
              </a:solidFill>
            </a:endParaRPr>
          </a:p>
        </p:txBody>
      </p:sp>
      <p:sp>
        <p:nvSpPr>
          <p:cNvPr id="3" name="Content Placeholder 2"/>
          <p:cNvSpPr>
            <a:spLocks noGrp="1"/>
          </p:cNvSpPr>
          <p:nvPr>
            <p:ph idx="1"/>
          </p:nvPr>
        </p:nvSpPr>
        <p:spPr/>
        <p:txBody>
          <a:bodyPr/>
          <a:lstStyle/>
          <a:p>
            <a:pPr algn="ctr"/>
            <a:r>
              <a:rPr lang="en-US" dirty="0" smtClean="0">
                <a:solidFill>
                  <a:schemeClr val="bg1"/>
                </a:solidFill>
              </a:rPr>
              <a:t>Triumphs </a:t>
            </a:r>
          </a:p>
          <a:p>
            <a:pPr algn="ctr"/>
            <a:r>
              <a:rPr lang="en-US" dirty="0" smtClean="0">
                <a:solidFill>
                  <a:schemeClr val="bg1"/>
                </a:solidFill>
              </a:rPr>
              <a:t>Children sold into slavery are able to keep their history and culture and escape to freedom.</a:t>
            </a:r>
          </a:p>
          <a:p>
            <a:pPr algn="ctr"/>
            <a:r>
              <a:rPr lang="en-US" dirty="0" smtClean="0">
                <a:solidFill>
                  <a:schemeClr val="bg1"/>
                </a:solidFill>
              </a:rPr>
              <a:t>Children placed into foster care have a successful ending due to a caring aunt.</a:t>
            </a:r>
          </a:p>
          <a:p>
            <a:pPr algn="ctr"/>
            <a:r>
              <a:rPr lang="en-US" dirty="0" smtClean="0">
                <a:solidFill>
                  <a:schemeClr val="bg1"/>
                </a:solidFill>
              </a:rPr>
              <a:t>Women are allowed to enter the work force.</a:t>
            </a:r>
          </a:p>
          <a:p>
            <a:pPr algn="ctr"/>
            <a:r>
              <a:rPr lang="en-US" dirty="0" smtClean="0">
                <a:solidFill>
                  <a:schemeClr val="bg1"/>
                </a:solidFill>
              </a:rPr>
              <a:t>Racial barriers are broken.</a:t>
            </a:r>
            <a:endParaRPr lang="en-US" dirty="0">
              <a:solidFill>
                <a:schemeClr val="bg1"/>
              </a:solidFill>
            </a:endParaRPr>
          </a:p>
        </p:txBody>
      </p:sp>
    </p:spTree>
    <p:extLst>
      <p:ext uri="{BB962C8B-B14F-4D97-AF65-F5344CB8AC3E}">
        <p14:creationId xmlns:p14="http://schemas.microsoft.com/office/powerpoint/2010/main" val="1617868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Jacqueline Woodson</a:t>
            </a:r>
            <a:endParaRPr lang="en-US" dirty="0">
              <a:solidFill>
                <a:schemeClr val="bg1"/>
              </a:solidFill>
            </a:endParaRPr>
          </a:p>
        </p:txBody>
      </p:sp>
      <p:sp>
        <p:nvSpPr>
          <p:cNvPr id="3" name="Content Placeholder 2"/>
          <p:cNvSpPr>
            <a:spLocks noGrp="1"/>
          </p:cNvSpPr>
          <p:nvPr>
            <p:ph idx="1"/>
          </p:nvPr>
        </p:nvSpPr>
        <p:spPr/>
        <p:txBody>
          <a:bodyPr/>
          <a:lstStyle/>
          <a:p>
            <a:pPr algn="ctr"/>
            <a:r>
              <a:rPr lang="en-US" dirty="0" smtClean="0">
                <a:solidFill>
                  <a:schemeClr val="bg1"/>
                </a:solidFill>
              </a:rPr>
              <a:t>Connection to Curriculum:</a:t>
            </a:r>
          </a:p>
          <a:p>
            <a:pPr algn="ctr"/>
            <a:r>
              <a:rPr lang="en-US" dirty="0" smtClean="0">
                <a:solidFill>
                  <a:schemeClr val="bg1"/>
                </a:solidFill>
              </a:rPr>
              <a:t>African-American History and Culture</a:t>
            </a:r>
          </a:p>
          <a:p>
            <a:pPr algn="ctr"/>
            <a:r>
              <a:rPr lang="en-US" dirty="0" smtClean="0">
                <a:solidFill>
                  <a:schemeClr val="bg1"/>
                </a:solidFill>
              </a:rPr>
              <a:t>Women’s Rights Movement</a:t>
            </a:r>
          </a:p>
          <a:p>
            <a:pPr algn="ctr"/>
            <a:r>
              <a:rPr lang="en-US" dirty="0" smtClean="0">
                <a:solidFill>
                  <a:schemeClr val="bg1"/>
                </a:solidFill>
              </a:rPr>
              <a:t>Slavery</a:t>
            </a:r>
          </a:p>
          <a:p>
            <a:pPr algn="ctr"/>
            <a:r>
              <a:rPr lang="en-US" dirty="0" smtClean="0">
                <a:solidFill>
                  <a:schemeClr val="bg1"/>
                </a:solidFill>
              </a:rPr>
              <a:t>Civil Rights Movement</a:t>
            </a:r>
          </a:p>
          <a:p>
            <a:pPr marL="0" indent="0" algn="ctr">
              <a:buNone/>
            </a:pPr>
            <a:endParaRPr lang="en-US" dirty="0" smtClean="0">
              <a:solidFill>
                <a:schemeClr val="bg1"/>
              </a:solidFill>
            </a:endParaRPr>
          </a:p>
          <a:p>
            <a:pPr algn="ctr"/>
            <a:endParaRPr lang="en-US" dirty="0">
              <a:solidFill>
                <a:schemeClr val="bg1"/>
              </a:solidFill>
            </a:endParaRPr>
          </a:p>
        </p:txBody>
      </p:sp>
    </p:spTree>
    <p:extLst>
      <p:ext uri="{BB962C8B-B14F-4D97-AF65-F5344CB8AC3E}">
        <p14:creationId xmlns:p14="http://schemas.microsoft.com/office/powerpoint/2010/main" val="20930508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a:bodyPr>
          <a:lstStyle/>
          <a:p>
            <a:r>
              <a:rPr lang="en-US" sz="1400" dirty="0">
                <a:solidFill>
                  <a:schemeClr val="bg1"/>
                </a:solidFill>
              </a:rPr>
              <a:t>References</a:t>
            </a:r>
            <a:br>
              <a:rPr lang="en-US" sz="1400" dirty="0">
                <a:solidFill>
                  <a:schemeClr val="bg1"/>
                </a:solidFill>
              </a:rPr>
            </a:br>
            <a:r>
              <a:rPr lang="en-US" sz="1400" dirty="0">
                <a:solidFill>
                  <a:schemeClr val="bg1"/>
                </a:solidFill>
              </a:rPr>
              <a:t>"About Jacqueline Woodson - On the Same Page Cincinnati - </a:t>
            </a:r>
            <a:r>
              <a:rPr lang="en-US" sz="1400" dirty="0" err="1">
                <a:solidFill>
                  <a:schemeClr val="bg1"/>
                </a:solidFill>
              </a:rPr>
              <a:t>Cincinnati.Com</a:t>
            </a:r>
            <a:r>
              <a:rPr lang="en-US" sz="1400" dirty="0">
                <a:solidFill>
                  <a:schemeClr val="bg1"/>
                </a:solidFill>
              </a:rPr>
              <a:t>." About Jacqueline 	Woodson - On the Same Page Cincinnati - </a:t>
            </a:r>
            <a:r>
              <a:rPr lang="en-US" sz="1400" dirty="0" err="1">
                <a:solidFill>
                  <a:schemeClr val="bg1"/>
                </a:solidFill>
              </a:rPr>
              <a:t>Cincinnati.Com</a:t>
            </a:r>
            <a:r>
              <a:rPr lang="en-US" sz="1400" dirty="0">
                <a:solidFill>
                  <a:schemeClr val="bg1"/>
                </a:solidFill>
              </a:rPr>
              <a:t>. Web. 05 June 2012. 	&lt;http://www.cincinnati.com/samepage04/author_woodson.html&gt;.</a:t>
            </a:r>
            <a:br>
              <a:rPr lang="en-US" sz="1400" dirty="0">
                <a:solidFill>
                  <a:schemeClr val="bg1"/>
                </a:solidFill>
              </a:rPr>
            </a:br>
            <a:r>
              <a:rPr lang="en-US" sz="1400" dirty="0" err="1">
                <a:solidFill>
                  <a:schemeClr val="bg1"/>
                </a:solidFill>
              </a:rPr>
              <a:t>Adlit</a:t>
            </a:r>
            <a:r>
              <a:rPr lang="en-US" sz="1400" dirty="0">
                <a:solidFill>
                  <a:schemeClr val="bg1"/>
                </a:solidFill>
              </a:rPr>
              <a:t>. "Meet the Author: Jacqueline Woodson." YouTube. YouTube, 01 Feb. 2011. Web. 05 June 2012. 	&lt;http://www.youtube.com/watch?v=KfGBtIG6CgM&gt;.</a:t>
            </a:r>
            <a:br>
              <a:rPr lang="en-US" sz="1400" dirty="0">
                <a:solidFill>
                  <a:schemeClr val="bg1"/>
                </a:solidFill>
              </a:rPr>
            </a:br>
            <a:r>
              <a:rPr lang="en-US" sz="1400" dirty="0">
                <a:solidFill>
                  <a:schemeClr val="bg1"/>
                </a:solidFill>
              </a:rPr>
              <a:t>"Crime Watch." : The Best of 2009: Los Angeles Times Book Prizes (Mystery/Thriller). Web. 05 June 2012. 	&lt;http://kiwicrime.blogspot.com/2010/02/best-of-2009-los-angeles-times-book.html&gt;.</a:t>
            </a:r>
            <a:br>
              <a:rPr lang="en-US" sz="1400" dirty="0">
                <a:solidFill>
                  <a:schemeClr val="bg1"/>
                </a:solidFill>
              </a:rPr>
            </a:br>
            <a:r>
              <a:rPr lang="en-US" sz="1400" dirty="0">
                <a:solidFill>
                  <a:schemeClr val="bg1"/>
                </a:solidFill>
              </a:rPr>
              <a:t>"Google Images." Google Images. Web. 05 June 2012. 	&lt;http://www.google.com/imgres?imgurl=http://upload.wikimedia.org/wikipedia/en/thumb/f/ff	/Miracle'sBoysDVD.jpg/250px-Miracle'sBoysDVD.jpg&gt;.</a:t>
            </a:r>
            <a:br>
              <a:rPr lang="en-US" sz="1400" dirty="0">
                <a:solidFill>
                  <a:schemeClr val="bg1"/>
                </a:solidFill>
              </a:rPr>
            </a:br>
            <a:r>
              <a:rPr lang="en-US" sz="1400" dirty="0">
                <a:solidFill>
                  <a:schemeClr val="bg1"/>
                </a:solidFill>
              </a:rPr>
              <a:t>"Jacqueline Woodson: Something Many People Don't Know about Me." Jacqueline Woodson: Something 	Many People Don't Know about Me. Web. 05 June 2012. 	&lt;http://www.jacquelinewoodson.com/alaga.shtml&gt;.</a:t>
            </a:r>
            <a:br>
              <a:rPr lang="en-US" sz="1400" dirty="0">
                <a:solidFill>
                  <a:schemeClr val="bg1"/>
                </a:solidFill>
              </a:rPr>
            </a:br>
            <a:r>
              <a:rPr lang="en-US" sz="1400" dirty="0">
                <a:solidFill>
                  <a:schemeClr val="bg1"/>
                </a:solidFill>
              </a:rPr>
              <a:t>"</a:t>
            </a:r>
            <a:r>
              <a:rPr lang="en-US" sz="1400" dirty="0" err="1">
                <a:solidFill>
                  <a:schemeClr val="bg1"/>
                </a:solidFill>
              </a:rPr>
              <a:t>Kawzmik</a:t>
            </a:r>
            <a:r>
              <a:rPr lang="en-US" sz="1400" dirty="0">
                <a:solidFill>
                  <a:schemeClr val="bg1"/>
                </a:solidFill>
              </a:rPr>
              <a:t> World." </a:t>
            </a:r>
            <a:r>
              <a:rPr lang="en-US" sz="1400" dirty="0" err="1">
                <a:solidFill>
                  <a:schemeClr val="bg1"/>
                </a:solidFill>
              </a:rPr>
              <a:t>Kawzmik</a:t>
            </a:r>
            <a:r>
              <a:rPr lang="en-US" sz="1400" dirty="0">
                <a:solidFill>
                  <a:schemeClr val="bg1"/>
                </a:solidFill>
              </a:rPr>
              <a:t> World. Web. 05 June 2012. 	&lt;http://kawzmikworld.wordpress.com/2012/05/07/show-way-by-jacqueline-woodson/&gt;.</a:t>
            </a:r>
            <a:br>
              <a:rPr lang="en-US" sz="1400" dirty="0">
                <a:solidFill>
                  <a:schemeClr val="bg1"/>
                </a:solidFill>
              </a:rPr>
            </a:br>
            <a:r>
              <a:rPr lang="en-US" sz="1400" dirty="0">
                <a:solidFill>
                  <a:schemeClr val="bg1"/>
                </a:solidFill>
              </a:rPr>
              <a:t>"Penguin.com (</a:t>
            </a:r>
            <a:r>
              <a:rPr lang="en-US" sz="1400" dirty="0" err="1">
                <a:solidFill>
                  <a:schemeClr val="bg1"/>
                </a:solidFill>
              </a:rPr>
              <a:t>usa</a:t>
            </a:r>
            <a:r>
              <a:rPr lang="en-US" sz="1400" dirty="0">
                <a:solidFill>
                  <a:schemeClr val="bg1"/>
                </a:solidFill>
              </a:rPr>
              <a:t>)." The Books of Jacqueline Woodson. Web. 05 June 2012. 	&lt;http://us.penguingroup.com/static/rguides/us/jacqueline_woodson.html&gt;.</a:t>
            </a:r>
            <a:br>
              <a:rPr lang="en-US" sz="1400" dirty="0">
                <a:solidFill>
                  <a:schemeClr val="bg1"/>
                </a:solidFill>
              </a:rPr>
            </a:br>
            <a:r>
              <a:rPr lang="en-US" sz="1400" dirty="0">
                <a:solidFill>
                  <a:schemeClr val="bg1"/>
                </a:solidFill>
              </a:rPr>
              <a:t>"Really Great Books!" Really Great Books! Web. 05 June 2012. 	&lt;http://libraries.risd.org/frelib/rgbooks.htm&gt;.</a:t>
            </a:r>
            <a:br>
              <a:rPr lang="en-US" sz="1400" dirty="0">
                <a:solidFill>
                  <a:schemeClr val="bg1"/>
                </a:solidFill>
              </a:rPr>
            </a:br>
            <a:r>
              <a:rPr lang="en-US" sz="1400" dirty="0">
                <a:solidFill>
                  <a:schemeClr val="bg1"/>
                </a:solidFill>
              </a:rPr>
              <a:t>"Seals of Approval- A Guide to Young Adult Book Awards â </a:t>
            </a:r>
            <a:r>
              <a:rPr lang="en-US" sz="1400" dirty="0" err="1">
                <a:solidFill>
                  <a:schemeClr val="bg1"/>
                </a:solidFill>
              </a:rPr>
              <a:t>WhatchYAreading</a:t>
            </a:r>
            <a:r>
              <a:rPr lang="en-US" sz="1400" dirty="0">
                <a:solidFill>
                  <a:schemeClr val="bg1"/>
                </a:solidFill>
              </a:rPr>
              <a:t>?" Seals of Approval- A 	Guide to Young Adult Book Awards â </a:t>
            </a:r>
            <a:r>
              <a:rPr lang="en-US" sz="1400" dirty="0" err="1">
                <a:solidFill>
                  <a:schemeClr val="bg1"/>
                </a:solidFill>
              </a:rPr>
              <a:t>WhatchYAreading</a:t>
            </a:r>
            <a:r>
              <a:rPr lang="en-US" sz="1400" dirty="0">
                <a:solidFill>
                  <a:schemeClr val="bg1"/>
                </a:solidFill>
              </a:rPr>
              <a:t>? Web. 05 June 2012. 	&lt;http://whatchyareading.net/2012/02/13/seals-of-approval-a-guide-to-young-adult-book-	awards/&gt;.</a:t>
            </a:r>
            <a:br>
              <a:rPr lang="en-US" sz="1400" dirty="0">
                <a:solidFill>
                  <a:schemeClr val="bg1"/>
                </a:solidFill>
              </a:rPr>
            </a:br>
            <a:r>
              <a:rPr lang="en-US" sz="1400" dirty="0" smtClean="0">
                <a:solidFill>
                  <a:schemeClr val="bg1"/>
                </a:solidFill>
              </a:rPr>
              <a:t/>
            </a:r>
            <a:br>
              <a:rPr lang="en-US" sz="1400" dirty="0" smtClean="0">
                <a:solidFill>
                  <a:schemeClr val="bg1"/>
                </a:solidFill>
              </a:rPr>
            </a:br>
            <a:endParaRPr lang="en-US" sz="1400" dirty="0">
              <a:solidFill>
                <a:schemeClr val="bg1"/>
              </a:solidFill>
            </a:endParaRPr>
          </a:p>
        </p:txBody>
      </p:sp>
      <p:sp>
        <p:nvSpPr>
          <p:cNvPr id="9" name="TextBox 8"/>
          <p:cNvSpPr txBox="1"/>
          <p:nvPr/>
        </p:nvSpPr>
        <p:spPr>
          <a:xfrm>
            <a:off x="2895600" y="2209800"/>
            <a:ext cx="184731"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Jacqueline Woodson</a:t>
            </a:r>
            <a:endParaRPr lang="en-US" dirty="0">
              <a:solidFill>
                <a:schemeClr val="bg1"/>
              </a:solidFill>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14400" y="1295400"/>
            <a:ext cx="7162800" cy="5090319"/>
          </a:xfrm>
        </p:spPr>
      </p:pic>
    </p:spTree>
    <p:extLst>
      <p:ext uri="{BB962C8B-B14F-4D97-AF65-F5344CB8AC3E}">
        <p14:creationId xmlns:p14="http://schemas.microsoft.com/office/powerpoint/2010/main" val="315358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3050"/>
            <a:ext cx="8305800" cy="1162050"/>
          </a:xfrm>
        </p:spPr>
        <p:txBody>
          <a:bodyPr>
            <a:normAutofit/>
          </a:bodyPr>
          <a:lstStyle/>
          <a:p>
            <a:r>
              <a:rPr lang="en-US" sz="4400" dirty="0" smtClean="0">
                <a:solidFill>
                  <a:schemeClr val="bg1"/>
                </a:solidFill>
              </a:rPr>
              <a:t>Background Information</a:t>
            </a:r>
            <a:endParaRPr lang="en-US" sz="4400" dirty="0">
              <a:solidFill>
                <a:schemeClr val="bg1"/>
              </a:solidFill>
            </a:endParaRPr>
          </a:p>
        </p:txBody>
      </p:sp>
      <p:sp>
        <p:nvSpPr>
          <p:cNvPr id="6" name="Text Placeholder 5"/>
          <p:cNvSpPr>
            <a:spLocks noGrp="1"/>
          </p:cNvSpPr>
          <p:nvPr>
            <p:ph type="body" sz="half" idx="2"/>
          </p:nvPr>
        </p:nvSpPr>
        <p:spPr>
          <a:xfrm>
            <a:off x="152400" y="1524000"/>
            <a:ext cx="4114800" cy="4995863"/>
          </a:xfrm>
          <a:ln>
            <a:solidFill>
              <a:schemeClr val="bg1"/>
            </a:solidFill>
          </a:ln>
        </p:spPr>
        <p:txBody>
          <a:bodyPr>
            <a:normAutofit fontScale="92500" lnSpcReduction="20000"/>
          </a:bodyPr>
          <a:lstStyle/>
          <a:p>
            <a:pPr>
              <a:buFont typeface="Wingdings" pitchFamily="2" charset="2"/>
              <a:buChar char="v"/>
            </a:pPr>
            <a:r>
              <a:rPr lang="en-US" sz="2000" dirty="0" smtClean="0">
                <a:solidFill>
                  <a:schemeClr val="bg1"/>
                </a:solidFill>
              </a:rPr>
              <a:t> </a:t>
            </a:r>
            <a:r>
              <a:rPr lang="en-US" sz="2600" dirty="0" smtClean="0">
                <a:solidFill>
                  <a:schemeClr val="bg1"/>
                </a:solidFill>
              </a:rPr>
              <a:t>Born February 12, 1963 in Columbus, Ohio</a:t>
            </a:r>
          </a:p>
          <a:p>
            <a:pPr>
              <a:buFont typeface="Wingdings" pitchFamily="2" charset="2"/>
              <a:buChar char="v"/>
            </a:pPr>
            <a:r>
              <a:rPr lang="en-US" sz="2600" dirty="0" smtClean="0">
                <a:solidFill>
                  <a:schemeClr val="bg1"/>
                </a:solidFill>
              </a:rPr>
              <a:t> Grew up in Greenville, South Carolina and Brooklyn, New York.</a:t>
            </a:r>
          </a:p>
          <a:p>
            <a:pPr>
              <a:buFont typeface="Wingdings" pitchFamily="2" charset="2"/>
              <a:buChar char="v"/>
            </a:pPr>
            <a:r>
              <a:rPr lang="en-US" sz="2600" dirty="0" smtClean="0">
                <a:solidFill>
                  <a:schemeClr val="bg1"/>
                </a:solidFill>
              </a:rPr>
              <a:t>Graduated from college with a B.A. in English</a:t>
            </a:r>
          </a:p>
          <a:p>
            <a:pPr>
              <a:buFont typeface="Wingdings" pitchFamily="2" charset="2"/>
              <a:buChar char="v"/>
            </a:pPr>
            <a:r>
              <a:rPr lang="en-US" sz="2600" dirty="0" smtClean="0">
                <a:solidFill>
                  <a:schemeClr val="bg1"/>
                </a:solidFill>
              </a:rPr>
              <a:t> Former drama therapist for runaways and homeless children.</a:t>
            </a:r>
          </a:p>
          <a:p>
            <a:pPr>
              <a:buFont typeface="Wingdings" pitchFamily="2" charset="2"/>
              <a:buChar char="v"/>
            </a:pPr>
            <a:r>
              <a:rPr lang="en-US" sz="2600" dirty="0" smtClean="0">
                <a:solidFill>
                  <a:schemeClr val="bg1"/>
                </a:solidFill>
              </a:rPr>
              <a:t>Open Lesbian</a:t>
            </a:r>
          </a:p>
          <a:p>
            <a:pPr>
              <a:buFont typeface="Wingdings" pitchFamily="2" charset="2"/>
              <a:buChar char="v"/>
            </a:pPr>
            <a:r>
              <a:rPr lang="en-US" sz="2600" dirty="0" smtClean="0">
                <a:solidFill>
                  <a:schemeClr val="bg1"/>
                </a:solidFill>
              </a:rPr>
              <a:t>Daughter named </a:t>
            </a:r>
            <a:r>
              <a:rPr lang="en-US" sz="2600" dirty="0" err="1" smtClean="0">
                <a:solidFill>
                  <a:schemeClr val="bg1"/>
                </a:solidFill>
              </a:rPr>
              <a:t>Toshi</a:t>
            </a:r>
            <a:r>
              <a:rPr lang="en-US" sz="2600" dirty="0" smtClean="0">
                <a:solidFill>
                  <a:schemeClr val="bg1"/>
                </a:solidFill>
              </a:rPr>
              <a:t> and son named Jackson-</a:t>
            </a:r>
            <a:r>
              <a:rPr lang="en-US" sz="2600" dirty="0" err="1" smtClean="0">
                <a:solidFill>
                  <a:schemeClr val="bg1"/>
                </a:solidFill>
              </a:rPr>
              <a:t>Leroi</a:t>
            </a:r>
            <a:endParaRPr lang="en-US" sz="2600" dirty="0" smtClean="0">
              <a:solidFill>
                <a:schemeClr val="bg1"/>
              </a:solidFill>
            </a:endParaRPr>
          </a:p>
          <a:p>
            <a:pPr>
              <a:buFont typeface="Wingdings" pitchFamily="2" charset="2"/>
              <a:buChar char="v"/>
            </a:pPr>
            <a:r>
              <a:rPr lang="en-US" sz="2600" dirty="0" smtClean="0">
                <a:solidFill>
                  <a:schemeClr val="bg1"/>
                </a:solidFill>
              </a:rPr>
              <a:t>Enjoys, reading, writing, sewing, and politics.	</a:t>
            </a:r>
          </a:p>
          <a:p>
            <a:endParaRPr lang="en-US" sz="2000" dirty="0" smtClean="0">
              <a:solidFill>
                <a:schemeClr val="bg1"/>
              </a:solidFill>
            </a:endParaRPr>
          </a:p>
        </p:txBody>
      </p:sp>
      <p:pic>
        <p:nvPicPr>
          <p:cNvPr id="11" name="Content Placeholder 10" descr="woodson_150.jpg"/>
          <p:cNvPicPr>
            <a:picLocks noGrp="1" noChangeAspect="1"/>
          </p:cNvPicPr>
          <p:nvPr>
            <p:ph idx="1"/>
          </p:nvPr>
        </p:nvPicPr>
        <p:blipFill>
          <a:blip r:embed="rId3" cstate="print"/>
          <a:stretch>
            <a:fillRect/>
          </a:stretch>
        </p:blipFill>
        <p:spPr>
          <a:xfrm>
            <a:off x="4495800" y="1371600"/>
            <a:ext cx="4114800" cy="5294375"/>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3050"/>
            <a:ext cx="7010400" cy="1162050"/>
          </a:xfrm>
        </p:spPr>
        <p:txBody>
          <a:bodyPr>
            <a:noAutofit/>
          </a:bodyPr>
          <a:lstStyle/>
          <a:p>
            <a:r>
              <a:rPr lang="en-US" sz="3200" dirty="0" smtClean="0">
                <a:solidFill>
                  <a:schemeClr val="bg1"/>
                </a:solidFill>
              </a:rPr>
              <a:t>Something many people don’t know about me:</a:t>
            </a:r>
            <a:endParaRPr lang="en-US" sz="3200" i="1" dirty="0">
              <a:solidFill>
                <a:schemeClr val="bg1"/>
              </a:solidFill>
            </a:endParaRPr>
          </a:p>
        </p:txBody>
      </p:sp>
      <p:sp>
        <p:nvSpPr>
          <p:cNvPr id="7" name="Text Placeholder 6"/>
          <p:cNvSpPr>
            <a:spLocks noGrp="1"/>
          </p:cNvSpPr>
          <p:nvPr>
            <p:ph type="body" sz="half" idx="2"/>
          </p:nvPr>
        </p:nvSpPr>
        <p:spPr>
          <a:xfrm>
            <a:off x="4267200" y="1524000"/>
            <a:ext cx="4114800" cy="4995863"/>
          </a:xfrm>
        </p:spPr>
        <p:txBody>
          <a:bodyPr>
            <a:normAutofit/>
          </a:bodyPr>
          <a:lstStyle/>
          <a:p>
            <a:endParaRPr lang="en-US" sz="2400" i="1" dirty="0" smtClean="0">
              <a:solidFill>
                <a:schemeClr val="bg1"/>
              </a:solidFill>
            </a:endParaRPr>
          </a:p>
          <a:p>
            <a:r>
              <a:rPr lang="en-US" sz="2400" i="1" dirty="0" smtClean="0">
                <a:solidFill>
                  <a:schemeClr val="bg1"/>
                </a:solidFill>
              </a:rPr>
              <a:t>“When I was a toddler, I did a series of advertisements for </a:t>
            </a:r>
            <a:r>
              <a:rPr lang="en-US" sz="2400" i="1" dirty="0" err="1" smtClean="0">
                <a:solidFill>
                  <a:schemeClr val="bg1"/>
                </a:solidFill>
              </a:rPr>
              <a:t>Alaga</a:t>
            </a:r>
            <a:r>
              <a:rPr lang="en-US" sz="2400" i="1" dirty="0" smtClean="0">
                <a:solidFill>
                  <a:schemeClr val="bg1"/>
                </a:solidFill>
              </a:rPr>
              <a:t> Syrup in Ebony Magazine. Even though I was only two, I looked a lot older and the ads that ran often featured me as a school-aged child thinking about </a:t>
            </a:r>
            <a:r>
              <a:rPr lang="en-US" sz="2400" i="1" dirty="0" err="1" smtClean="0">
                <a:solidFill>
                  <a:schemeClr val="bg1"/>
                </a:solidFill>
              </a:rPr>
              <a:t>Alaga</a:t>
            </a:r>
            <a:r>
              <a:rPr lang="en-US" sz="2400" i="1" dirty="0" smtClean="0">
                <a:solidFill>
                  <a:schemeClr val="bg1"/>
                </a:solidFill>
              </a:rPr>
              <a:t> Syrup.</a:t>
            </a:r>
          </a:p>
          <a:p>
            <a:r>
              <a:rPr lang="en-US" sz="2400" i="1" dirty="0" smtClean="0">
                <a:solidFill>
                  <a:schemeClr val="bg1"/>
                </a:solidFill>
              </a:rPr>
              <a:t>I don’t remember loving it. But it was technically, my first job.”</a:t>
            </a:r>
          </a:p>
          <a:p>
            <a:endParaRPr lang="en-US" sz="2400" dirty="0">
              <a:solidFill>
                <a:schemeClr val="bg1"/>
              </a:solidFill>
            </a:endParaRPr>
          </a:p>
        </p:txBody>
      </p:sp>
      <p:pic>
        <p:nvPicPr>
          <p:cNvPr id="8" name="Picture 7" descr="alagaAdv3.jpg"/>
          <p:cNvPicPr>
            <a:picLocks noChangeAspect="1"/>
          </p:cNvPicPr>
          <p:nvPr/>
        </p:nvPicPr>
        <p:blipFill>
          <a:blip r:embed="rId3" cstate="print"/>
          <a:stretch>
            <a:fillRect/>
          </a:stretch>
        </p:blipFill>
        <p:spPr>
          <a:xfrm>
            <a:off x="1676400" y="1524000"/>
            <a:ext cx="2305050" cy="4953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304800"/>
            <a:ext cx="8458200" cy="6001643"/>
          </a:xfrm>
          <a:prstGeom prst="rect">
            <a:avLst/>
          </a:prstGeom>
        </p:spPr>
        <p:txBody>
          <a:bodyPr wrap="square">
            <a:spAutoFit/>
          </a:bodyPr>
          <a:lstStyle/>
          <a:p>
            <a:r>
              <a:rPr lang="en-US" sz="3200" dirty="0" smtClean="0">
                <a:solidFill>
                  <a:schemeClr val="bg1"/>
                </a:solidFill>
              </a:rPr>
              <a:t>"For as long as I can remember, I've wanted to write. I never thought there'd come a day when I could sit for hours doing just that and same days, it still feels like a sweet dream. I write because I believe there are so many stories to tell and so many people in the world who have historically not been a part of our literature. When I was a kid, I rarely came across images of African Americans on the page. I write because I absolutely love writing-and because I believe literature can change the world." </a:t>
            </a:r>
          </a:p>
          <a:p>
            <a:r>
              <a:rPr lang="en-US" sz="3200" i="1" dirty="0" smtClean="0">
                <a:solidFill>
                  <a:schemeClr val="bg1"/>
                </a:solidFill>
              </a:rPr>
              <a:t>--Jacquelyn Woodson</a:t>
            </a:r>
            <a:endParaRPr lang="en-US" sz="32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dirty="0" smtClean="0">
                <a:solidFill>
                  <a:schemeClr val="bg1"/>
                </a:solidFill>
              </a:rPr>
              <a:t>"Everything from the food I grew up eating to the music I learned to dance to had the flavors of both the South and Puerto Rico“.</a:t>
            </a:r>
            <a:endParaRPr lang="en-US" sz="2800" dirty="0">
              <a:solidFill>
                <a:schemeClr val="bg1"/>
              </a:solidFill>
            </a:endParaRPr>
          </a:p>
        </p:txBody>
      </p:sp>
      <p:pic>
        <p:nvPicPr>
          <p:cNvPr id="8" name="Content Placeholder 7" descr="youtube.bmp"/>
          <p:cNvPicPr>
            <a:picLocks noGrp="1" noChangeAspect="1"/>
          </p:cNvPicPr>
          <p:nvPr>
            <p:ph sz="half" idx="1"/>
          </p:nvPr>
        </p:nvPicPr>
        <p:blipFill>
          <a:blip r:embed="rId2" cstate="print"/>
          <a:stretch>
            <a:fillRect/>
          </a:stretch>
        </p:blipFill>
        <p:spPr>
          <a:xfrm>
            <a:off x="533400" y="2590800"/>
            <a:ext cx="3555999" cy="2667000"/>
          </a:xfrm>
        </p:spPr>
      </p:pic>
      <p:sp>
        <p:nvSpPr>
          <p:cNvPr id="11" name="Rectangle 10"/>
          <p:cNvSpPr/>
          <p:nvPr/>
        </p:nvSpPr>
        <p:spPr>
          <a:xfrm>
            <a:off x="4191000" y="3505200"/>
            <a:ext cx="4572000" cy="400110"/>
          </a:xfrm>
          <a:prstGeom prst="rect">
            <a:avLst/>
          </a:prstGeom>
        </p:spPr>
        <p:txBody>
          <a:bodyPr>
            <a:spAutoFit/>
          </a:bodyPr>
          <a:lstStyle/>
          <a:p>
            <a:r>
              <a:rPr lang="en-US" sz="2000" dirty="0" smtClean="0">
                <a:solidFill>
                  <a:schemeClr val="bg1"/>
                </a:solidFill>
                <a:hlinkClick r:id="rId3"/>
              </a:rPr>
              <a:t>Meet the Author: Jacqueline Woodson </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chemeClr val="bg1"/>
                </a:solidFill>
              </a:rPr>
              <a:t>"I think, growing up, I felt like I was on the outside a lot; and I think, as a grownup, I've… realized that it's okay to be on the outside“.</a:t>
            </a:r>
            <a:endParaRPr lang="en-US" sz="2800" dirty="0">
              <a:solidFill>
                <a:schemeClr val="bg1"/>
              </a:solidFill>
            </a:endParaRPr>
          </a:p>
        </p:txBody>
      </p:sp>
      <p:sp>
        <p:nvSpPr>
          <p:cNvPr id="3" name="Content Placeholder 2"/>
          <p:cNvSpPr>
            <a:spLocks noGrp="1"/>
          </p:cNvSpPr>
          <p:nvPr>
            <p:ph sz="half" idx="1"/>
          </p:nvPr>
        </p:nvSpPr>
        <p:spPr>
          <a:xfrm>
            <a:off x="381000" y="2057400"/>
            <a:ext cx="4038600" cy="4525963"/>
          </a:xfrm>
        </p:spPr>
        <p:txBody>
          <a:bodyPr/>
          <a:lstStyle/>
          <a:p>
            <a:pPr algn="ctr">
              <a:buNone/>
            </a:pPr>
            <a:r>
              <a:rPr lang="en-US" dirty="0" smtClean="0">
                <a:solidFill>
                  <a:schemeClr val="bg1"/>
                </a:solidFill>
              </a:rPr>
              <a:t>Favorite Authors</a:t>
            </a:r>
          </a:p>
          <a:p>
            <a:pPr>
              <a:buNone/>
            </a:pPr>
            <a:endParaRPr lang="en-US" dirty="0" smtClean="0">
              <a:solidFill>
                <a:schemeClr val="bg1"/>
              </a:solidFill>
            </a:endParaRPr>
          </a:p>
          <a:p>
            <a:pPr>
              <a:buFont typeface="Wingdings" pitchFamily="2" charset="2"/>
              <a:buChar char="v"/>
            </a:pPr>
            <a:r>
              <a:rPr lang="en-US" dirty="0" smtClean="0">
                <a:solidFill>
                  <a:schemeClr val="bg1"/>
                </a:solidFill>
              </a:rPr>
              <a:t> Virginia Hamilton</a:t>
            </a:r>
          </a:p>
          <a:p>
            <a:pPr>
              <a:buFont typeface="Wingdings" pitchFamily="2" charset="2"/>
              <a:buChar char="v"/>
            </a:pPr>
            <a:r>
              <a:rPr lang="en-US" dirty="0" smtClean="0">
                <a:solidFill>
                  <a:schemeClr val="bg1"/>
                </a:solidFill>
              </a:rPr>
              <a:t> Judy </a:t>
            </a:r>
            <a:r>
              <a:rPr lang="en-US" dirty="0" err="1" smtClean="0">
                <a:solidFill>
                  <a:schemeClr val="bg1"/>
                </a:solidFill>
              </a:rPr>
              <a:t>Blume</a:t>
            </a:r>
            <a:endParaRPr lang="en-US" dirty="0" smtClean="0">
              <a:solidFill>
                <a:schemeClr val="bg1"/>
              </a:solidFill>
            </a:endParaRPr>
          </a:p>
          <a:p>
            <a:pPr>
              <a:buFont typeface="Wingdings" pitchFamily="2" charset="2"/>
              <a:buChar char="v"/>
            </a:pPr>
            <a:r>
              <a:rPr lang="en-US" dirty="0" smtClean="0">
                <a:solidFill>
                  <a:schemeClr val="bg1"/>
                </a:solidFill>
              </a:rPr>
              <a:t>Chris </a:t>
            </a:r>
            <a:r>
              <a:rPr lang="en-US" dirty="0" err="1" smtClean="0">
                <a:solidFill>
                  <a:schemeClr val="bg1"/>
                </a:solidFill>
              </a:rPr>
              <a:t>Rascka</a:t>
            </a:r>
            <a:endParaRPr lang="en-US" dirty="0" smtClean="0">
              <a:solidFill>
                <a:schemeClr val="bg1"/>
              </a:solidFill>
            </a:endParaRPr>
          </a:p>
          <a:p>
            <a:pPr>
              <a:buFont typeface="Wingdings" pitchFamily="2" charset="2"/>
              <a:buChar char="v"/>
            </a:pPr>
            <a:r>
              <a:rPr lang="en-US" dirty="0" smtClean="0">
                <a:solidFill>
                  <a:schemeClr val="bg1"/>
                </a:solidFill>
              </a:rPr>
              <a:t>Chris Lynch</a:t>
            </a:r>
          </a:p>
          <a:p>
            <a:pPr>
              <a:buFont typeface="Wingdings" pitchFamily="2" charset="2"/>
              <a:buChar char="v"/>
            </a:pPr>
            <a:r>
              <a:rPr lang="en-US" dirty="0" smtClean="0">
                <a:solidFill>
                  <a:schemeClr val="bg1"/>
                </a:solidFill>
              </a:rPr>
              <a:t>Chris Myers</a:t>
            </a:r>
          </a:p>
          <a:p>
            <a:pPr>
              <a:buFont typeface="Wingdings" pitchFamily="2" charset="2"/>
              <a:buChar char="v"/>
            </a:pPr>
            <a:endParaRPr lang="en-US" b="1" dirty="0" smtClean="0">
              <a:solidFill>
                <a:schemeClr val="bg1"/>
              </a:solidFill>
            </a:endParaRPr>
          </a:p>
          <a:p>
            <a:pPr>
              <a:buFont typeface="Wingdings" pitchFamily="2" charset="2"/>
              <a:buChar char="v"/>
            </a:pPr>
            <a:endParaRPr lang="en-US" dirty="0">
              <a:solidFill>
                <a:schemeClr val="bg1"/>
              </a:solidFill>
            </a:endParaRPr>
          </a:p>
        </p:txBody>
      </p:sp>
      <p:sp>
        <p:nvSpPr>
          <p:cNvPr id="4" name="Content Placeholder 3"/>
          <p:cNvSpPr>
            <a:spLocks noGrp="1"/>
          </p:cNvSpPr>
          <p:nvPr>
            <p:ph sz="half" idx="2"/>
          </p:nvPr>
        </p:nvSpPr>
        <p:spPr>
          <a:xfrm>
            <a:off x="4648200" y="2057400"/>
            <a:ext cx="4038600" cy="4525963"/>
          </a:xfrm>
        </p:spPr>
        <p:txBody>
          <a:bodyPr/>
          <a:lstStyle/>
          <a:p>
            <a:pPr algn="ctr">
              <a:buNone/>
            </a:pPr>
            <a:r>
              <a:rPr lang="en-US" dirty="0" smtClean="0">
                <a:solidFill>
                  <a:schemeClr val="bg1"/>
                </a:solidFill>
              </a:rPr>
              <a:t>Favorite Books</a:t>
            </a:r>
          </a:p>
          <a:p>
            <a:pPr>
              <a:buNone/>
            </a:pPr>
            <a:endParaRPr lang="en-US" dirty="0" smtClean="0">
              <a:solidFill>
                <a:schemeClr val="bg1"/>
              </a:solidFill>
            </a:endParaRPr>
          </a:p>
          <a:p>
            <a:pPr>
              <a:buFont typeface="Wingdings" pitchFamily="2" charset="2"/>
              <a:buChar char="v"/>
            </a:pPr>
            <a:r>
              <a:rPr lang="en-US" dirty="0" smtClean="0">
                <a:solidFill>
                  <a:schemeClr val="bg1"/>
                </a:solidFill>
              </a:rPr>
              <a:t> The Selfish Giant </a:t>
            </a:r>
          </a:p>
          <a:p>
            <a:pPr>
              <a:buNone/>
            </a:pPr>
            <a:r>
              <a:rPr lang="en-US" sz="2000" i="1" dirty="0" smtClean="0">
                <a:solidFill>
                  <a:schemeClr val="bg1"/>
                </a:solidFill>
              </a:rPr>
              <a:t>			Oscar Wilde</a:t>
            </a:r>
          </a:p>
          <a:p>
            <a:pPr>
              <a:buFont typeface="Wingdings" pitchFamily="2" charset="2"/>
              <a:buChar char="v"/>
            </a:pPr>
            <a:r>
              <a:rPr lang="en-US" dirty="0" smtClean="0">
                <a:solidFill>
                  <a:schemeClr val="bg1"/>
                </a:solidFill>
              </a:rPr>
              <a:t> The Little Match Girl</a:t>
            </a:r>
          </a:p>
          <a:p>
            <a:pPr>
              <a:buNone/>
            </a:pPr>
            <a:r>
              <a:rPr lang="en-US" sz="2000" i="1" dirty="0" smtClean="0">
                <a:solidFill>
                  <a:schemeClr val="bg1"/>
                </a:solidFill>
              </a:rPr>
              <a:t>		Hans Christian Anderson</a:t>
            </a:r>
          </a:p>
          <a:p>
            <a:pPr>
              <a:buFont typeface="Wingdings" pitchFamily="2" charset="2"/>
              <a:buChar char="v"/>
            </a:pPr>
            <a:r>
              <a:rPr lang="en-US" dirty="0" smtClean="0">
                <a:solidFill>
                  <a:schemeClr val="bg1"/>
                </a:solidFill>
              </a:rPr>
              <a:t> Stevie</a:t>
            </a:r>
          </a:p>
          <a:p>
            <a:pPr>
              <a:buNone/>
            </a:pPr>
            <a:r>
              <a:rPr lang="en-US" sz="2000" i="1" dirty="0" smtClean="0">
                <a:solidFill>
                  <a:schemeClr val="bg1"/>
                </a:solidFill>
              </a:rPr>
              <a:t>			Jon Steptoe</a:t>
            </a:r>
          </a:p>
          <a:p>
            <a:pPr>
              <a:buFont typeface="Wingdings" pitchFamily="2" charset="2"/>
              <a:buChar char="v"/>
            </a:pPr>
            <a:endParaRPr lang="en-US"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chemeClr val="bg1"/>
                </a:solidFill>
              </a:rPr>
              <a:t>Awards and Accreditations</a:t>
            </a:r>
            <a:endParaRPr lang="en-US" dirty="0">
              <a:solidFill>
                <a:schemeClr val="bg1"/>
              </a:solidFill>
            </a:endParaRPr>
          </a:p>
        </p:txBody>
      </p:sp>
      <p:sp>
        <p:nvSpPr>
          <p:cNvPr id="3" name="Text Placeholder 2"/>
          <p:cNvSpPr>
            <a:spLocks noGrp="1"/>
          </p:cNvSpPr>
          <p:nvPr>
            <p:ph type="body" idx="1"/>
          </p:nvPr>
        </p:nvSpPr>
        <p:spPr>
          <a:xfrm>
            <a:off x="4724400" y="3810000"/>
            <a:ext cx="4040188" cy="639762"/>
          </a:xfrm>
        </p:spPr>
        <p:txBody>
          <a:bodyPr>
            <a:noAutofit/>
          </a:bodyPr>
          <a:lstStyle/>
          <a:p>
            <a:r>
              <a:rPr lang="en-US" i="1" dirty="0" smtClean="0">
                <a:solidFill>
                  <a:schemeClr val="bg1"/>
                </a:solidFill>
              </a:rPr>
              <a:t>Los Angeles Times</a:t>
            </a:r>
            <a:r>
              <a:rPr lang="en-US" dirty="0" smtClean="0">
                <a:solidFill>
                  <a:schemeClr val="bg1"/>
                </a:solidFill>
              </a:rPr>
              <a:t> Book Prize</a:t>
            </a:r>
          </a:p>
        </p:txBody>
      </p:sp>
      <p:sp>
        <p:nvSpPr>
          <p:cNvPr id="5" name="Text Placeholder 4"/>
          <p:cNvSpPr>
            <a:spLocks noGrp="1"/>
          </p:cNvSpPr>
          <p:nvPr>
            <p:ph type="body" sz="quarter" idx="3"/>
          </p:nvPr>
        </p:nvSpPr>
        <p:spPr>
          <a:xfrm>
            <a:off x="4876800" y="1371600"/>
            <a:ext cx="3505200" cy="639762"/>
          </a:xfrm>
        </p:spPr>
        <p:txBody>
          <a:bodyPr>
            <a:normAutofit/>
          </a:bodyPr>
          <a:lstStyle/>
          <a:p>
            <a:r>
              <a:rPr lang="en-US" dirty="0" smtClean="0">
                <a:solidFill>
                  <a:schemeClr val="bg1"/>
                </a:solidFill>
              </a:rPr>
              <a:t>Coretta Scott King Honor</a:t>
            </a:r>
            <a:endParaRPr lang="en-US" dirty="0">
              <a:solidFill>
                <a:schemeClr val="bg1"/>
              </a:solidFill>
            </a:endParaRPr>
          </a:p>
        </p:txBody>
      </p:sp>
      <p:pic>
        <p:nvPicPr>
          <p:cNvPr id="8" name="Content Placeholder 7" descr="corettakingaward.gif"/>
          <p:cNvPicPr>
            <a:picLocks noGrp="1" noChangeAspect="1"/>
          </p:cNvPicPr>
          <p:nvPr>
            <p:ph sz="quarter" idx="4"/>
          </p:nvPr>
        </p:nvPicPr>
        <p:blipFill>
          <a:blip r:embed="rId3" cstate="print"/>
          <a:stretch>
            <a:fillRect/>
          </a:stretch>
        </p:blipFill>
        <p:spPr>
          <a:xfrm>
            <a:off x="5715000" y="2133600"/>
            <a:ext cx="1705940" cy="1676400"/>
          </a:xfrm>
        </p:spPr>
      </p:pic>
      <p:pic>
        <p:nvPicPr>
          <p:cNvPr id="10" name="Content Placeholder 12" descr="bookPrizesLogo.gif"/>
          <p:cNvPicPr>
            <a:picLocks noGrp="1" noChangeAspect="1"/>
          </p:cNvPicPr>
          <p:nvPr>
            <p:ph sz="half" idx="2"/>
          </p:nvPr>
        </p:nvPicPr>
        <p:blipFill>
          <a:blip r:embed="rId4" cstate="print"/>
          <a:stretch>
            <a:fillRect/>
          </a:stretch>
        </p:blipFill>
        <p:spPr>
          <a:xfrm>
            <a:off x="5486400" y="4419600"/>
            <a:ext cx="2209800" cy="2209800"/>
          </a:xfrm>
          <a:prstGeom prst="ellipse">
            <a:avLst/>
          </a:prstGeom>
          <a:ln>
            <a:noFill/>
          </a:ln>
          <a:effectLst>
            <a:softEdge rad="112500"/>
          </a:effectLst>
        </p:spPr>
      </p:pic>
      <p:pic>
        <p:nvPicPr>
          <p:cNvPr id="11" name="Picture 10" descr="250px-Miracle'sBoysDVD.jpg"/>
          <p:cNvPicPr>
            <a:picLocks noChangeAspect="1"/>
          </p:cNvPicPr>
          <p:nvPr/>
        </p:nvPicPr>
        <p:blipFill>
          <a:blip r:embed="rId5" cstate="print"/>
          <a:stretch>
            <a:fillRect/>
          </a:stretch>
        </p:blipFill>
        <p:spPr>
          <a:xfrm>
            <a:off x="609600" y="1066800"/>
            <a:ext cx="3886200" cy="5596127"/>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solidFill>
                  <a:schemeClr val="bg1"/>
                </a:solidFill>
              </a:rPr>
              <a:t>Awards and Accreditations</a:t>
            </a:r>
            <a:endParaRPr lang="en-US" dirty="0"/>
          </a:p>
        </p:txBody>
      </p:sp>
      <p:sp>
        <p:nvSpPr>
          <p:cNvPr id="8" name="Text Placeholder 7"/>
          <p:cNvSpPr>
            <a:spLocks noGrp="1"/>
          </p:cNvSpPr>
          <p:nvPr>
            <p:ph type="body" idx="1"/>
          </p:nvPr>
        </p:nvSpPr>
        <p:spPr>
          <a:xfrm>
            <a:off x="1219200" y="1524000"/>
            <a:ext cx="2209800" cy="639762"/>
          </a:xfrm>
        </p:spPr>
        <p:txBody>
          <a:bodyPr>
            <a:normAutofit/>
          </a:bodyPr>
          <a:lstStyle/>
          <a:p>
            <a:r>
              <a:rPr lang="en-US" dirty="0" smtClean="0">
                <a:solidFill>
                  <a:schemeClr val="bg1"/>
                </a:solidFill>
              </a:rPr>
              <a:t>Newbery Honor</a:t>
            </a:r>
          </a:p>
        </p:txBody>
      </p:sp>
      <p:pic>
        <p:nvPicPr>
          <p:cNvPr id="12" name="Content Placeholder 11" descr="untitled.bmp"/>
          <p:cNvPicPr>
            <a:picLocks noGrp="1" noChangeAspect="1"/>
          </p:cNvPicPr>
          <p:nvPr>
            <p:ph sz="half" idx="2"/>
          </p:nvPr>
        </p:nvPicPr>
        <p:blipFill>
          <a:blip r:embed="rId3" cstate="print"/>
          <a:stretch>
            <a:fillRect/>
          </a:stretch>
        </p:blipFill>
        <p:spPr>
          <a:xfrm>
            <a:off x="304801" y="2342249"/>
            <a:ext cx="3962400" cy="3962400"/>
          </a:xfrm>
          <a:prstGeom prst="ellipse">
            <a:avLst/>
          </a:prstGeom>
          <a:ln>
            <a:noFill/>
          </a:ln>
          <a:effectLst>
            <a:softEdge rad="112500"/>
          </a:effectLst>
        </p:spPr>
      </p:pic>
      <p:pic>
        <p:nvPicPr>
          <p:cNvPr id="15" name="Content Placeholder 14" descr="show-way-cover.jpg"/>
          <p:cNvPicPr>
            <a:picLocks noGrp="1" noChangeAspect="1"/>
          </p:cNvPicPr>
          <p:nvPr>
            <p:ph sz="quarter" idx="4"/>
          </p:nvPr>
        </p:nvPicPr>
        <p:blipFill>
          <a:blip r:embed="rId4" cstate="print"/>
          <a:stretch>
            <a:fillRect/>
          </a:stretch>
        </p:blipFill>
        <p:spPr>
          <a:xfrm>
            <a:off x="4648200" y="1371600"/>
            <a:ext cx="3836971" cy="5246687"/>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841</Words>
  <Application>Microsoft Office PowerPoint</Application>
  <PresentationFormat>On-screen Show (4:3)</PresentationFormat>
  <Paragraphs>93</Paragraphs>
  <Slides>15</Slides>
  <Notes>6</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Author Study: Jacqueline Woodson</vt:lpstr>
      <vt:lpstr>Jacqueline Woodson</vt:lpstr>
      <vt:lpstr>Background Information</vt:lpstr>
      <vt:lpstr>Something many people don’t know about me:</vt:lpstr>
      <vt:lpstr>PowerPoint Presentation</vt:lpstr>
      <vt:lpstr>"Everything from the food I grew up eating to the music I learned to dance to had the flavors of both the South and Puerto Rico“.</vt:lpstr>
      <vt:lpstr>"I think, growing up, I felt like I was on the outside a lot; and I think, as a grownup, I've… realized that it's okay to be on the outside“.</vt:lpstr>
      <vt:lpstr>Awards and Accreditations</vt:lpstr>
      <vt:lpstr>Awards and Accreditations</vt:lpstr>
      <vt:lpstr>Jacqueline Woodson Reads from Show Way</vt:lpstr>
      <vt:lpstr>Margaret A. Edwards Award for lifetime achievement in writing for young adults.</vt:lpstr>
      <vt:lpstr>Jacqueline Woodson</vt:lpstr>
      <vt:lpstr>Jacqueline Woodson</vt:lpstr>
      <vt:lpstr>Jacqueline Woodson</vt:lpstr>
      <vt:lpstr>References "About Jacqueline Woodson - On the Same Page Cincinnati - Cincinnati.Com." About Jacqueline  Woodson - On the Same Page Cincinnati - Cincinnati.Com. Web. 05 June 2012.  &lt;http://www.cincinnati.com/samepage04/author_woodson.html&gt;. Adlit. "Meet the Author: Jacqueline Woodson." YouTube. YouTube, 01 Feb. 2011. Web. 05 June 2012.  &lt;http://www.youtube.com/watch?v=KfGBtIG6CgM&gt;. "Crime Watch." : The Best of 2009: Los Angeles Times Book Prizes (Mystery/Thriller). Web. 05 June 2012.  &lt;http://kiwicrime.blogspot.com/2010/02/best-of-2009-los-angeles-times-book.html&gt;. "Google Images." Google Images. Web. 05 June 2012.  &lt;http://www.google.com/imgres?imgurl=http://upload.wikimedia.org/wikipedia/en/thumb/f/ff /Miracle'sBoysDVD.jpg/250px-Miracle'sBoysDVD.jpg&gt;. "Jacqueline Woodson: Something Many People Don't Know about Me." Jacqueline Woodson: Something  Many People Don't Know about Me. Web. 05 June 2012.  &lt;http://www.jacquelinewoodson.com/alaga.shtml&gt;. "Kawzmik World." Kawzmik World. Web. 05 June 2012.  &lt;http://kawzmikworld.wordpress.com/2012/05/07/show-way-by-jacqueline-woodson/&gt;. "Penguin.com (usa)." The Books of Jacqueline Woodson. Web. 05 June 2012.  &lt;http://us.penguingroup.com/static/rguides/us/jacqueline_woodson.html&gt;. "Really Great Books!" Really Great Books! Web. 05 June 2012.  &lt;http://libraries.risd.org/frelib/rgbooks.htm&gt;. "Seals of Approval- A Guide to Young Adult Book Awards â WhatchYAreading?" Seals of Approval- A  Guide to Young Adult Book Awards â WhatchYAreading? Web. 05 June 2012.  &lt;http://whatchyareading.net/2012/02/13/seals-of-approval-a-guide-to-young-adult-book- awards/&gt;.  </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Author Study: Jacqueline Woodson</dc:title>
  <dc:creator>Tim</dc:creator>
  <cp:lastModifiedBy>Tim</cp:lastModifiedBy>
  <cp:revision>49</cp:revision>
  <dcterms:created xsi:type="dcterms:W3CDTF">2012-06-04T22:33:10Z</dcterms:created>
  <dcterms:modified xsi:type="dcterms:W3CDTF">2012-06-05T22:40:30Z</dcterms:modified>
</cp:coreProperties>
</file>